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9" r:id="rId3"/>
    <p:sldId id="260" r:id="rId4"/>
    <p:sldId id="262" r:id="rId5"/>
    <p:sldId id="27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65D093-A4D0-476A-9919-6EB787A79B41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02CD26-128C-4211-BDA8-976B66100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B3A32-CCF9-4DBA-B2B4-1F8C1B79DF3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E5323-7DC2-4BF3-BAE9-4FB54DD3F247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D049C-0949-4A41-BF83-B8352EB7C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7515-50BB-4F68-ACDA-38CA5E64D23E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2438-DB69-41AF-B74E-3FFA04999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18A3-DF43-48D6-A301-BBD913B56DD1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3815F-DA1A-48D4-9AEB-D9815A754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D9B2-ADE0-4831-9FEC-76BBF0A5B6D8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C7387-99E7-40EC-968F-BECCC9C04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9E0C6-ED65-4586-B9CE-8E547A6C5860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41B1-6145-477F-AB42-92C88D7AA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028C-1CF6-4A75-B7FE-2AE37D9A0903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669DB-24BE-4EBC-A92E-0F787B695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4DFD-71E3-4C9B-B3EA-41314E6115D3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3121-0F22-407C-AD03-E3CFE61EC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D0D87-CF4D-4ACD-BF2A-514060BD6293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01FB-1862-41C3-AA87-2B41BB373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E06F7-AD20-4671-BEE6-68A5F1923CBC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62D90-49E0-438D-B220-069D72892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C9741-1004-4FCF-8ED5-A05B5FEDE42B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9ACB-C554-4A92-A64D-58782C377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9DE91-90B2-4F1E-9849-E8538D4A40B0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2B83C-1443-41A3-8479-8B2AEB51C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CC5FD4-7311-4B04-A57D-B66C830C25B5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7B5698-9791-454C-AB94-03BD9C09BC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Автор: </a:t>
            </a:r>
            <a:r>
              <a:rPr lang="ru-RU" dirty="0" err="1" smtClean="0"/>
              <a:t>Явонова</a:t>
            </a:r>
            <a:r>
              <a:rPr lang="ru-RU" dirty="0" smtClean="0"/>
              <a:t> Н. А.</a:t>
            </a: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Учитель начальных классов</a:t>
            </a: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ГБОУ СОШ </a:t>
            </a:r>
            <a:r>
              <a:rPr lang="ru-RU" dirty="0" err="1" smtClean="0"/>
              <a:t>п.г.т</a:t>
            </a:r>
            <a:r>
              <a:rPr lang="ru-RU" dirty="0" smtClean="0"/>
              <a:t>. Осинки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/>
              <a:t>.</a:t>
            </a:r>
            <a:endParaRPr lang="ru-RU" dirty="0"/>
          </a:p>
        </p:txBody>
      </p:sp>
      <p:pic>
        <p:nvPicPr>
          <p:cNvPr id="14339" name="Picture 4" descr="http://www.compatriotsru.com/uploads/0d/d3/0dd33b8b770d7f9a86c57a117e494ed8/russkij-jazyk-r-2-1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25"/>
            <a:ext cx="9134475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2700338" y="2759075"/>
            <a:ext cx="41767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>
                <a:latin typeface="Trebuchet MS" pitchFamily="34" charset="0"/>
              </a:rPr>
              <a:t>Русский язык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4498975" y="5313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2400" b="1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1403350" y="981075"/>
            <a:ext cx="67373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rebuchet MS" pitchFamily="34" charset="0"/>
              </a:rPr>
              <a:t>Выпишите имена существительные.</a:t>
            </a:r>
          </a:p>
          <a:p>
            <a:r>
              <a:rPr lang="ru-RU" sz="2800">
                <a:latin typeface="Trebuchet MS" pitchFamily="34" charset="0"/>
              </a:rPr>
              <a:t>Укажите их род и число.</a:t>
            </a:r>
          </a:p>
          <a:p>
            <a:r>
              <a:rPr lang="ru-RU" sz="2800" b="1">
                <a:solidFill>
                  <a:srgbClr val="FF0000"/>
                </a:solidFill>
                <a:latin typeface="Trebuchet MS" pitchFamily="34" charset="0"/>
              </a:rPr>
              <a:t>Образец: </a:t>
            </a:r>
            <a:r>
              <a:rPr lang="ru-RU" sz="2800" b="1" i="1">
                <a:solidFill>
                  <a:srgbClr val="002060"/>
                </a:solidFill>
                <a:latin typeface="Trebuchet MS" pitchFamily="34" charset="0"/>
              </a:rPr>
              <a:t>стол</a:t>
            </a:r>
            <a:r>
              <a:rPr lang="ru-RU" sz="2800" b="1">
                <a:solidFill>
                  <a:srgbClr val="002060"/>
                </a:solidFill>
                <a:latin typeface="Trebuchet MS" pitchFamily="34" charset="0"/>
              </a:rPr>
              <a:t> – м. р., ед. ч.</a:t>
            </a:r>
            <a:endParaRPr lang="ru-RU" sz="28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900113" y="3141663"/>
            <a:ext cx="801370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rebuchet MS" pitchFamily="34" charset="0"/>
              </a:rPr>
              <a:t>    </a:t>
            </a:r>
            <a:r>
              <a:rPr lang="ru-RU" sz="2800" b="1">
                <a:latin typeface="Trebuchet MS" pitchFamily="34" charset="0"/>
              </a:rPr>
              <a:t>Нежный, листок, солнечный, дружить, </a:t>
            </a:r>
          </a:p>
          <a:p>
            <a:r>
              <a:rPr lang="ru-RU" sz="2800" b="1">
                <a:latin typeface="Trebuchet MS" pitchFamily="34" charset="0"/>
              </a:rPr>
              <a:t>помнить, умелый, яблоко, небо, красивый,</a:t>
            </a:r>
          </a:p>
          <a:p>
            <a:r>
              <a:rPr lang="ru-RU" sz="2800" b="1">
                <a:latin typeface="Trebuchet MS" pitchFamily="34" charset="0"/>
              </a:rPr>
              <a:t>звездный, Марина, кошка, молчать, синева,</a:t>
            </a:r>
          </a:p>
          <a:p>
            <a:r>
              <a:rPr lang="ru-RU" sz="2800" b="1">
                <a:latin typeface="Trebuchet MS" pitchFamily="34" charset="0"/>
              </a:rPr>
              <a:t>холодный, простор, Москва.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328613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2852738"/>
            <a:ext cx="9075738" cy="2000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  <a:latin typeface="+mn-lt"/>
              </a:rPr>
              <a:t>Имя существительное - </a:t>
            </a:r>
            <a:r>
              <a:rPr lang="ru-RU" sz="2400" dirty="0">
                <a:latin typeface="+mn-lt"/>
              </a:rPr>
              <a:t>часть речи, которая называет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предметы, действия, исторические события,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явления природы, общественные явления, вещества,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географические названия и др.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отвечает на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вопросос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+mn-lt"/>
              </a:rPr>
              <a:t>Кто? </a:t>
            </a:r>
            <a:r>
              <a:rPr lang="ru-RU" sz="2400" dirty="0">
                <a:latin typeface="+mn-lt"/>
              </a:rPr>
              <a:t>или</a:t>
            </a:r>
            <a:r>
              <a:rPr lang="ru-RU" sz="2400" dirty="0">
                <a:solidFill>
                  <a:srgbClr val="FF0000"/>
                </a:solidFill>
                <a:latin typeface="+mn-lt"/>
              </a:rPr>
              <a:t> Что?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0" y="357188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395288" y="1052513"/>
            <a:ext cx="66929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Имена существительные </a:t>
            </a:r>
            <a:r>
              <a:rPr lang="ru-RU" sz="3200">
                <a:solidFill>
                  <a:srgbClr val="002060"/>
                </a:solidFill>
                <a:latin typeface="Trebuchet MS" pitchFamily="34" charset="0"/>
              </a:rPr>
              <a:t>-</a:t>
            </a:r>
          </a:p>
          <a:p>
            <a:r>
              <a:rPr lang="ru-RU" sz="3600">
                <a:solidFill>
                  <a:srgbClr val="002060"/>
                </a:solidFill>
                <a:latin typeface="Trebuchet MS" pitchFamily="34" charset="0"/>
              </a:rPr>
              <a:t>бывают собственные и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ru-RU" sz="3600">
                <a:solidFill>
                  <a:srgbClr val="002060"/>
                </a:solidFill>
                <a:latin typeface="Trebuchet MS" pitchFamily="34" charset="0"/>
              </a:rPr>
              <a:t>нарицательные, одушевленные и </a:t>
            </a:r>
          </a:p>
          <a:p>
            <a:r>
              <a:rPr lang="ru-RU" sz="3600">
                <a:solidFill>
                  <a:srgbClr val="002060"/>
                </a:solidFill>
                <a:latin typeface="Trebuchet MS" pitchFamily="34" charset="0"/>
              </a:rPr>
              <a:t>неодушевленные, единственного числа и множественного, изменяются по родам.</a:t>
            </a:r>
            <a:endParaRPr lang="ru-RU" sz="360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img7.proshkolu.ru/content/media/pic/std/4000000/3233000/3232748-5fee342872fba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124075" y="1577975"/>
            <a:ext cx="5351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Имя существительное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solidFill>
                <a:schemeClr val="tx1"/>
              </a:solidFill>
              <a:effectLst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59" name="Picture 5" descr="img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0"/>
            <a:ext cx="8174038" cy="611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1916113"/>
            <a:ext cx="7831138" cy="304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Выпишите в левую колонку имена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 собственные, а в Правую – нарицательные.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Будьте внимательны!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+mn-lt"/>
              </a:rPr>
              <a:t>    Ярославль, город, Днепр, река, Байкал,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+mn-lt"/>
              </a:rPr>
              <a:t> озеро, Максим Горький, писатель, собака,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+mn-lt"/>
              </a:rPr>
              <a:t> Жучка, планета, Марс.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0482" name="Picture 7" descr="http://miranimashek.com/Alfavit/Blik_zolota/vopro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1913" y="4811713"/>
            <a:ext cx="10509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357188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2124075" y="908050"/>
            <a:ext cx="33845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Trebuchet MS" pitchFamily="34" charset="0"/>
              </a:rPr>
              <a:t>Проверка</a:t>
            </a:r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684213" y="2349500"/>
            <a:ext cx="7778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Trebuchet MS" pitchFamily="34" charset="0"/>
              </a:rPr>
              <a:t>Ярославль,                           город,</a:t>
            </a:r>
          </a:p>
          <a:p>
            <a:r>
              <a:rPr lang="ru-RU" sz="3200" b="1">
                <a:latin typeface="Trebuchet MS" pitchFamily="34" charset="0"/>
              </a:rPr>
              <a:t>Днепр,                                   река,</a:t>
            </a:r>
          </a:p>
          <a:p>
            <a:r>
              <a:rPr lang="ru-RU" sz="3200" b="1">
                <a:latin typeface="Trebuchet MS" pitchFamily="34" charset="0"/>
              </a:rPr>
              <a:t>Байкал,                                  озеро,</a:t>
            </a:r>
          </a:p>
          <a:p>
            <a:r>
              <a:rPr lang="ru-RU" sz="3200" b="1">
                <a:latin typeface="Trebuchet MS" pitchFamily="34" charset="0"/>
              </a:rPr>
              <a:t>Максим Горький,                 писатель,</a:t>
            </a:r>
          </a:p>
          <a:p>
            <a:r>
              <a:rPr lang="ru-RU" sz="3200" b="1">
                <a:latin typeface="Trebuchet MS" pitchFamily="34" charset="0"/>
              </a:rPr>
              <a:t>Жучка,                                    собака,</a:t>
            </a:r>
          </a:p>
          <a:p>
            <a:r>
              <a:rPr lang="ru-RU" sz="3200" b="1">
                <a:latin typeface="Trebuchet MS" pitchFamily="34" charset="0"/>
              </a:rPr>
              <a:t>Марс,                                     планета.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6" descr="http://vesnuchki.ucoz.ru/16353202_img_5654081_36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5088" y="0"/>
            <a:ext cx="3571876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3419475" y="396875"/>
            <a:ext cx="6365875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rebuchet MS" pitchFamily="34" charset="0"/>
              </a:rPr>
              <a:t>     </a:t>
            </a:r>
            <a:r>
              <a:rPr lang="ru-RU" sz="3600" b="1">
                <a:latin typeface="Trebuchet MS" pitchFamily="34" charset="0"/>
              </a:rPr>
              <a:t>Физкультминутка</a:t>
            </a:r>
          </a:p>
          <a:p>
            <a:endParaRPr lang="ru-RU" sz="2800" b="1"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Раз- поднялись, подтянулись.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Два- согнулись, разогнулись.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Три – в ладоши три хлопка,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    Головою три кивка.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  На четыре- руки шире.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  Пять – руками помахать.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 Шесть – за парту тихо сесть.</a:t>
            </a:r>
          </a:p>
          <a:p>
            <a:pPr>
              <a:lnSpc>
                <a:spcPct val="150000"/>
              </a:lnSpc>
            </a:pPr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    </a:t>
            </a:r>
            <a:br>
              <a:rPr lang="ru-RU" sz="2800" b="1">
                <a:solidFill>
                  <a:srgbClr val="0070C0"/>
                </a:solidFill>
                <a:latin typeface="Trebuchet MS" pitchFamily="34" charset="0"/>
              </a:rPr>
            </a:br>
            <a:endParaRPr lang="ru-RU" sz="2800" b="1">
              <a:solidFill>
                <a:srgbClr val="0070C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2732088"/>
            <a:ext cx="8732838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Распределите  данные слова на две группы: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dirty="0">
                <a:latin typeface="+mn-lt"/>
              </a:rPr>
              <a:t>слова, обозначающие одушевленные предметы;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dirty="0">
                <a:latin typeface="+mn-lt"/>
              </a:rPr>
              <a:t>слова, обозначающие неодушевленные предметы.</a:t>
            </a: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0" y="4365625"/>
            <a:ext cx="83439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rebuchet MS" pitchFamily="34" charset="0"/>
              </a:rPr>
              <a:t>     Шофер, ветеран, плакат, катер, маляр,</a:t>
            </a:r>
          </a:p>
          <a:p>
            <a:r>
              <a:rPr lang="ru-RU" sz="2800" b="1">
                <a:latin typeface="Trebuchet MS" pitchFamily="34" charset="0"/>
              </a:rPr>
              <a:t>ровесник, трамвай, трактор, ученик, сахар,</a:t>
            </a:r>
          </a:p>
          <a:p>
            <a:r>
              <a:rPr lang="ru-RU" sz="2800" b="1">
                <a:latin typeface="Trebuchet MS" pitchFamily="34" charset="0"/>
              </a:rPr>
              <a:t>салазки, учительница, пшеница, юноша.</a:t>
            </a:r>
          </a:p>
        </p:txBody>
      </p:sp>
      <p:pic>
        <p:nvPicPr>
          <p:cNvPr id="23555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8563" y="357188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834</TotalTime>
  <Words>182</Words>
  <Application>Microsoft Office PowerPoint</Application>
  <PresentationFormat>Экран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Trebuchet MS</vt:lpstr>
      <vt:lpstr>Georgia</vt:lpstr>
      <vt:lpstr>Calibri</vt:lpstr>
      <vt:lpstr>Times New Roman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Кристя</cp:lastModifiedBy>
  <cp:revision>37</cp:revision>
  <dcterms:created xsi:type="dcterms:W3CDTF">2014-06-30T19:23:55Z</dcterms:created>
  <dcterms:modified xsi:type="dcterms:W3CDTF">2018-02-11T06:24:42Z</dcterms:modified>
  <cp:contentStatus/>
</cp:coreProperties>
</file>